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93" r:id="rId3"/>
    <p:sldId id="290" r:id="rId4"/>
    <p:sldId id="291" r:id="rId5"/>
    <p:sldId id="292" r:id="rId6"/>
    <p:sldId id="29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33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CA260-9FA6-FD4B-B9C7-50D61E47C4F6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53FF5-9E46-394B-AC17-1E2140CDAB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61808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AE2A1-2F2A-5444-B87F-837E480BE94F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996F-69E3-7345-9F25-63D900983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!OLE_LINK1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919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2400" b="1" dirty="0" smtClean="0"/>
              <a:t>“</a:t>
            </a:r>
            <a:r>
              <a:rPr lang="en-US" sz="2400" b="1" dirty="0" smtClean="0"/>
              <a:t>Proposed Enhancements to The Stock Exchange of Hong Kong Limited’s Decision-Making and Governance Structure for Listing Regulation”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3</a:t>
            </a:r>
            <a:r>
              <a:rPr lang="en-GB" sz="2400" b="1" dirty="0" smtClean="0"/>
              <a:t>1 October 2016 (Monday)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GB" sz="2400" b="1" dirty="0" smtClean="0"/>
              <a:t>APSA and AIIFL 3</a:t>
            </a:r>
            <a:r>
              <a:rPr lang="en-GB" sz="2400" b="1" baseline="30000" dirty="0" smtClean="0"/>
              <a:t>rd</a:t>
            </a:r>
            <a:r>
              <a:rPr lang="en-GB" sz="2400" b="1" dirty="0" smtClean="0"/>
              <a:t> Roundtable Luncheon Discussion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54590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Professor S H Goo, HKU</a:t>
            </a:r>
          </a:p>
          <a:p>
            <a:r>
              <a:rPr lang="en-US" sz="2000" dirty="0" smtClean="0"/>
              <a:t>Deputy Head, Department of Law</a:t>
            </a:r>
          </a:p>
          <a:p>
            <a:r>
              <a:rPr lang="en-US" sz="2000" dirty="0" smtClean="0"/>
              <a:t>Founding Director (1999) and former Director (2011-2015), Asian Institute of International Financial Law</a:t>
            </a:r>
            <a:endParaRPr lang="en-US" sz="2000" dirty="0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88063" y="949325"/>
            <a:ext cx="1684337" cy="1181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6934200" y="409575"/>
          <a:ext cx="1524000" cy="1079500"/>
        </p:xfrm>
        <a:graphic>
          <a:graphicData uri="http://schemas.openxmlformats.org/presentationml/2006/ole">
            <p:oleObj spid="_x0000_s13319" name="Document" r:id="rId3" imgW="1523944" imgH="1079460" progId="Word.Document.12">
              <p:link updateAutomatic="1"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8318" y="1807259"/>
            <a:ext cx="7439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Hong Kong Research Grants Council Theme-based Research Scheme Project: </a:t>
            </a:r>
          </a:p>
          <a:p>
            <a:r>
              <a:rPr lang="en-GB" b="1" dirty="0" smtClean="0"/>
              <a:t>“</a:t>
            </a:r>
            <a:r>
              <a:rPr lang="en-GB" b="1" i="1" dirty="0" smtClean="0"/>
              <a:t>Enhancing Hong Kong’s Future as a Leading International Financial Centre</a:t>
            </a:r>
            <a:r>
              <a:rPr lang="en-GB" b="1" dirty="0" smtClean="0"/>
              <a:t>”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3759100861"/>
              </p:ext>
            </p:extLst>
          </p:nvPr>
        </p:nvGraphicFramePr>
        <p:xfrm>
          <a:off x="1018318" y="409575"/>
          <a:ext cx="3152775" cy="1114425"/>
        </p:xfrm>
        <a:graphic>
          <a:graphicData uri="http://schemas.openxmlformats.org/presentationml/2006/ole">
            <p:oleObj spid="_x0000_s13320" r:id="rId4" imgW="8000000" imgH="280074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system in HK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Listing applications considered by </a:t>
            </a:r>
            <a:r>
              <a:rPr lang="en-US" dirty="0" err="1" smtClean="0"/>
              <a:t>SEHK’s</a:t>
            </a:r>
            <a:r>
              <a:rPr lang="en-US" dirty="0" smtClean="0"/>
              <a:t> Listing Committee</a:t>
            </a:r>
          </a:p>
          <a:p>
            <a:r>
              <a:rPr lang="en-US" dirty="0" smtClean="0"/>
              <a:t>SFC has veto over new listings</a:t>
            </a:r>
          </a:p>
          <a:p>
            <a:r>
              <a:rPr lang="en-US" dirty="0" smtClean="0"/>
              <a:t>SEHK responsible for LR amendment</a:t>
            </a:r>
          </a:p>
          <a:p>
            <a:r>
              <a:rPr lang="en-US" dirty="0" smtClean="0"/>
              <a:t>LR amendment subject to </a:t>
            </a:r>
            <a:r>
              <a:rPr lang="en-US" dirty="0" err="1" smtClean="0"/>
              <a:t>SFC’s</a:t>
            </a:r>
            <a:r>
              <a:rPr lang="en-US" dirty="0" smtClean="0"/>
              <a:t> approval</a:t>
            </a:r>
          </a:p>
          <a:p>
            <a:r>
              <a:rPr lang="en-US" dirty="0" smtClean="0"/>
              <a:t>Dual filing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6508750" cy="1143000"/>
          </a:xfrm>
        </p:spPr>
        <p:txBody>
          <a:bodyPr/>
          <a:lstStyle/>
          <a:p>
            <a:pPr eaLnBrk="1" hangingPunct="1"/>
            <a:r>
              <a:rPr lang="en-US"/>
              <a:t>Comparisons with US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73975" cy="490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400" dirty="0">
                <a:ea typeface="+mn-ea"/>
                <a:cs typeface="+mn-cs"/>
              </a:rPr>
              <a:t>Like SEC in US, SFC does not set listing standards, but listing rules subject to its final approval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400" dirty="0">
                <a:ea typeface="+mn-ea"/>
                <a:cs typeface="+mn-cs"/>
              </a:rPr>
              <a:t>Dual filing of statements at SEC and SFC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400" dirty="0">
                <a:ea typeface="+mn-ea"/>
                <a:cs typeface="+mn-cs"/>
              </a:rPr>
              <a:t>US exchanges and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/>
              <a:t>SEHK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>
                <a:ea typeface="+mn-ea"/>
                <a:cs typeface="+mn-cs"/>
              </a:rPr>
              <a:t>self-regulatory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400" dirty="0">
                <a:ea typeface="+mn-ea"/>
                <a:cs typeface="+mn-cs"/>
              </a:rPr>
              <a:t>Both US Exchanges and </a:t>
            </a:r>
            <a:r>
              <a:rPr lang="en-US" sz="2400" dirty="0" smtClean="0">
                <a:ea typeface="+mn-ea"/>
                <a:cs typeface="+mn-cs"/>
              </a:rPr>
              <a:t>HKEX are listed </a:t>
            </a:r>
            <a:r>
              <a:rPr lang="en-US" sz="2400" dirty="0">
                <a:ea typeface="+mn-ea"/>
                <a:cs typeface="+mn-cs"/>
              </a:rPr>
              <a:t>companies: CONFLICT OF INTEREST. (NYSE is regulated by a separate independent body consisting of independent directors of NYSE Group Inc and other unaffiliated directors, funded by NYSE Regulation</a:t>
            </a:r>
            <a:r>
              <a:rPr lang="en-US" sz="2400" dirty="0" smtClean="0"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Comparison with Australia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ASX and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HKEX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are listed on their own boards respectively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ASIC supervises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ASX’s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listing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and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compliance with its own listing rules; SFC supervises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HKEX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compliance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ASX and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SEHK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are front line regulators of markets and control admission to listing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MAJOR difference: ASX listing rules are not merely contractual but enforceable by ASIC and aggrieved individuals,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 SEHK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listing rules only contractual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6508750" cy="1143000"/>
          </a:xfrm>
        </p:spPr>
        <p:txBody>
          <a:bodyPr/>
          <a:lstStyle/>
          <a:p>
            <a:pPr eaLnBrk="1" hangingPunct="1"/>
            <a:r>
              <a:rPr lang="en-US" dirty="0"/>
              <a:t>UK system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7556500" cy="4144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800" dirty="0">
                <a:ea typeface="+mn-ea"/>
                <a:cs typeface="+mn-cs"/>
              </a:rPr>
              <a:t>Listing standards are set by </a:t>
            </a:r>
            <a:r>
              <a:rPr lang="en-US" sz="2800" dirty="0" smtClean="0">
                <a:ea typeface="+mn-ea"/>
                <a:cs typeface="+mn-cs"/>
              </a:rPr>
              <a:t>UKLA</a:t>
            </a:r>
            <a:r>
              <a:rPr lang="en-US" sz="2800" dirty="0" smtClean="0"/>
              <a:t>/</a:t>
            </a:r>
            <a:r>
              <a:rPr lang="en-US" sz="2800" dirty="0" smtClean="0">
                <a:ea typeface="+mn-ea"/>
                <a:cs typeface="+mn-cs"/>
              </a:rPr>
              <a:t>FCA</a:t>
            </a:r>
            <a:endParaRPr lang="en-US" sz="28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800" dirty="0">
                <a:ea typeface="+mn-ea"/>
                <a:cs typeface="+mn-cs"/>
              </a:rPr>
              <a:t>Listing applications made to UKLA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800" dirty="0" smtClean="0">
                <a:ea typeface="+mn-ea"/>
                <a:cs typeface="+mn-cs"/>
              </a:rPr>
              <a:t>FCA </a:t>
            </a:r>
            <a:r>
              <a:rPr lang="en-US" sz="2800" dirty="0">
                <a:ea typeface="+mn-ea"/>
                <a:cs typeface="+mn-cs"/>
              </a:rPr>
              <a:t>has investigatory and enforcement powers for breach of </a:t>
            </a:r>
            <a:r>
              <a:rPr lang="en-US" sz="2800" dirty="0" err="1" smtClean="0">
                <a:ea typeface="+mn-ea"/>
                <a:cs typeface="+mn-cs"/>
              </a:rPr>
              <a:t>FCA’s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>
                <a:ea typeface="+mn-ea"/>
                <a:cs typeface="+mn-cs"/>
              </a:rPr>
              <a:t>rules and FSMA 2000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Char char="¡"/>
              <a:defRPr/>
            </a:pPr>
            <a:r>
              <a:rPr lang="en-US" sz="2800" dirty="0">
                <a:ea typeface="+mn-ea"/>
                <a:cs typeface="+mn-cs"/>
              </a:rPr>
              <a:t>LSE can set additional standards and enforce those </a:t>
            </a:r>
            <a:r>
              <a:rPr lang="en-US" sz="2800" dirty="0" smtClean="0">
                <a:ea typeface="+mn-ea"/>
                <a:cs typeface="+mn-cs"/>
              </a:rPr>
              <a:t>standards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Proposed </a:t>
            </a:r>
            <a:br>
              <a:rPr lang="en-US" dirty="0" smtClean="0"/>
            </a:b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6" name="Content Placeholder 5" descr="Screen shot 2016-10-31 at 10.03.09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9503" r="-59503"/>
          <a:stretch>
            <a:fillRect/>
          </a:stretch>
        </p:blipFill>
        <p:spPr>
          <a:xfrm>
            <a:off x="1007281" y="274638"/>
            <a:ext cx="10175004" cy="638262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4415</TotalTime>
  <Words>280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!OLE_LINK1</vt:lpstr>
      <vt:lpstr>“Proposed Enhancements to The Stock Exchange of Hong Kong Limited’s Decision-Making and Governance Structure for Listing Regulation” 31 October 2016 (Monday) APSA and AIIFL 3rd Roundtable Luncheon Discussion</vt:lpstr>
      <vt:lpstr>Current system in HK</vt:lpstr>
      <vt:lpstr>Comparisons with US </vt:lpstr>
      <vt:lpstr>Comparison with Australia</vt:lpstr>
      <vt:lpstr>UK system</vt:lpstr>
      <vt:lpstr>Proposed  changes</vt:lpstr>
    </vt:vector>
  </TitlesOfParts>
  <Company>Faculty of Law, The University of Hong Kong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 H Goo</dc:creator>
  <cp:lastModifiedBy>Belinda</cp:lastModifiedBy>
  <cp:revision>66</cp:revision>
  <dcterms:created xsi:type="dcterms:W3CDTF">2016-10-31T00:48:50Z</dcterms:created>
  <dcterms:modified xsi:type="dcterms:W3CDTF">2016-12-20T07:13:41Z</dcterms:modified>
</cp:coreProperties>
</file>